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media/image13.png" ContentType="image/png"/>
  <Override PartName="/ppt/media/image9.jpeg" ContentType="image/jpeg"/>
  <Override PartName="/ppt/media/image21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8.jpeg" ContentType="image/jpe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4.png" ContentType="image/png"/>
  <Override PartName="/ppt/media/image19.png" ContentType="image/png"/>
  <Override PartName="/ppt/media/image1.png" ContentType="image/png"/>
  <Override PartName="/ppt/media/image23.png" ContentType="image/png"/>
  <Override PartName="/ppt/media/image18.jpeg" ContentType="image/jpeg"/>
  <Override PartName="/ppt/media/image15.jpeg" ContentType="image/jpeg"/>
  <Override PartName="/ppt/media/image2.png" ContentType="image/png"/>
  <Override PartName="/ppt/media/image20.jpeg" ContentType="image/jpeg"/>
  <Override PartName="/ppt/media/image17.png" ContentType="image/png"/>
  <Override PartName="/ppt/media/image16.jpeg" ContentType="image/jpeg"/>
  <Override PartName="/ppt/media/image22.png" ContentType="image/png"/>
  <Override PartName="/ppt/media/image14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15A433A-E7C3-4483-92A7-09EA87EDD55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0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C88C00-603B-4D1F-B86C-B20CD021C23C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7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6D2C0A5-69B2-4DA8-8A96-8E16E2960EF4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8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A0CA53-7195-49C9-B2EB-49FFBBFA8EBE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280" cy="37710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35D789-E47B-4C0C-A49B-B175FD69A09F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FFF5DE2-2C66-4C77-852F-421FA05DC4E6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504A74-D006-4EF1-8D06-C2E063155D62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A9D88D0-79D3-4AB6-B0E9-68FBF31D94D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85D07C-D423-405C-8F59-167EF7AC173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B9435E-A526-4FBF-90A9-CC58D1F2576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0B0A58-9BE8-4748-BED6-20B4DC3B644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66101A-4B1C-4F29-911C-9B3786DAD9B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A2AD51-C3FD-4D87-B2B3-6EB109796AB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FF58D7-D7EC-4DB1-9402-C46AA53C4C2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40080" y="0"/>
            <a:ext cx="8046360" cy="372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1ED5DF-966E-440B-9481-9DE7D7C1DE1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D9E27-33FF-46F3-8151-9F4298FB9EA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6390A1B-65E2-4892-B9C7-E5F6B54BCC0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5D8AB9-F2E9-4FB3-BB9F-C61F5BB6D04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B45530-DA74-484B-8FBB-E831FF5A057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C87F2E-A596-4353-B8B6-E3A32ADB35B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F027C5-9062-4CAC-AF03-72282AC132C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62F7E8-F9CF-409A-8402-1E0AF53F48A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57758A-DC4F-4C12-9A73-9D9957AC5156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809913-CB4B-4C80-B400-11515FBBFDA8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8D49BD-0C41-435E-A8D6-D37CA30D2D3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4758A0-DFB3-4D6D-937C-25B48059A5A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19D371-0C3E-4D6C-86C2-A5F20AE1AE9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588AB3-32B9-418D-B560-87ADB51C7417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40080" y="0"/>
            <a:ext cx="8046360" cy="372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0BA406-DE52-4539-9BC8-B5D99C3D6089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DA2055-5804-4DF4-AB4A-26C15926173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C23F64-C65E-458D-A201-21BB8BD18DB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57EF7E-8EF1-4556-A97E-972AD6B2E35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17D9FD-CA3E-4B1E-82CF-CC8BCF1E5AFA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F36209-2A0A-4F12-9F89-C53A26BB2F1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993CBC-BCD0-498E-BC12-E9E46A5BD36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D4BCE5-6D44-4886-8CE3-42DED450EC7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CD31CDB-277D-4CA3-98EC-761156684CC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40080" y="0"/>
            <a:ext cx="8046360" cy="372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40B95C4-F6BE-48A6-A3E1-4AD9E20C963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9FF627-5D16-46AE-98E5-5357B0C8C8B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0947C9-BB52-408F-96DB-CBD05ED49F0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23D6D6-A3B4-4F72-ADC6-C558145FF01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rgbClr val="463335"/>
                </a:solidFill>
                <a:latin typeface="Fira Sans Light"/>
                <a:ea typeface="Fira Sans Ligh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2FB100-CB7E-4CB1-BCBE-B5FC1625B3ED}" type="slidenum">
              <a:rPr b="0" lang="en" sz="13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4;p3"/>
          <p:cNvSpPr/>
          <p:nvPr/>
        </p:nvSpPr>
        <p:spPr>
          <a:xfrm>
            <a:off x="457200" y="182880"/>
            <a:ext cx="45360" cy="456840"/>
          </a:xfrm>
          <a:prstGeom prst="rect">
            <a:avLst/>
          </a:prstGeom>
          <a:solidFill>
            <a:srgbClr val="6da7d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rgbClr val="463335"/>
                </a:solidFill>
                <a:latin typeface="Fira Sans Light"/>
                <a:ea typeface="Fira Sans Ligh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F50E55-182C-457E-B8B0-AAF44A6F88AE}" type="slidenum">
              <a:rPr b="0" lang="en" sz="13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Num" idx="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300" spc="-1" strike="noStrike">
                <a:solidFill>
                  <a:srgbClr val="463335"/>
                </a:solidFill>
                <a:latin typeface="Fira Sans Light"/>
                <a:ea typeface="Fira Sans Ligh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B64A9D-94C0-4E9D-9B96-F4D96D3EE4AF}" type="slidenum">
              <a:rPr b="0" lang="en" sz="13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hyperlink" Target="https://www.khanacademy.org/science/ap-biology/gene-expression-and-regulation/translation/a/intro-to-gene-expression-central-dogma" TargetMode="External"/><Relationship Id="rId4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www.khanacademy.org/science/ap-biology/gene-expression-and-regulation/translation/a/intro-to-gene-expression-central-dogma" TargetMode="External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3d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251;p48"/>
          <p:cNvSpPr/>
          <p:nvPr/>
        </p:nvSpPr>
        <p:spPr>
          <a:xfrm>
            <a:off x="270000" y="648000"/>
            <a:ext cx="8602560" cy="14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4000" spc="-1" strike="noStrike">
                <a:solidFill>
                  <a:schemeClr val="lt1"/>
                </a:solidFill>
                <a:latin typeface="Fira Sans"/>
                <a:ea typeface="Fira Sans"/>
              </a:rPr>
              <a:t>CONFIDENT PEPTIDE–SPECTRUM MATCHING IN THE ABSENCE</a:t>
            </a:r>
            <a:br>
              <a:rPr sz="4000"/>
            </a:br>
            <a:r>
              <a:rPr b="1" lang="en" sz="4000" spc="-1" strike="noStrike">
                <a:solidFill>
                  <a:schemeClr val="lt1"/>
                </a:solidFill>
                <a:latin typeface="Fira Sans"/>
                <a:ea typeface="Fira Sans"/>
              </a:rPr>
              <a:t>OF GROUND TRUTH DATA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Google Shape;252;p48"/>
          <p:cNvSpPr/>
          <p:nvPr/>
        </p:nvSpPr>
        <p:spPr>
          <a:xfrm>
            <a:off x="270000" y="2827080"/>
            <a:ext cx="86047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" sz="2100" spc="-1" strike="noStrike">
                <a:solidFill>
                  <a:schemeClr val="lt1"/>
                </a:solidFill>
                <a:latin typeface="Fira Sans"/>
                <a:ea typeface="Fira Sans"/>
              </a:rPr>
              <a:t>Wout Bittremieux</a:t>
            </a:r>
            <a:r>
              <a:rPr b="0" lang="en" sz="2100" spc="-1" strike="noStrike">
                <a:solidFill>
                  <a:schemeClr val="lt1"/>
                </a:solidFill>
                <a:latin typeface="Fira Sans Light"/>
                <a:ea typeface="Fira Sans Light"/>
              </a:rPr>
              <a:t> — TCS Seminar 2023/11/13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26" name="Google Shape;253;p48"/>
          <p:cNvCxnSpPr/>
          <p:nvPr/>
        </p:nvCxnSpPr>
        <p:spPr>
          <a:xfrm>
            <a:off x="270000" y="2430000"/>
            <a:ext cx="8605080" cy="360"/>
          </a:xfrm>
          <a:prstGeom prst="straightConnector1">
            <a:avLst/>
          </a:prstGeom>
          <a:ln w="63350">
            <a:solidFill>
              <a:srgbClr val="ee266d"/>
            </a:solidFill>
            <a:round/>
          </a:ln>
        </p:spPr>
      </p:cxnSp>
      <p:pic>
        <p:nvPicPr>
          <p:cNvPr id="127" name="Google Shape;254;p48" descr=""/>
          <p:cNvPicPr/>
          <p:nvPr/>
        </p:nvPicPr>
        <p:blipFill>
          <a:blip r:embed="rId1"/>
          <a:srcRect l="30" t="0" r="30" b="0"/>
          <a:stretch/>
        </p:blipFill>
        <p:spPr>
          <a:xfrm>
            <a:off x="2385360" y="4374000"/>
            <a:ext cx="579600" cy="4348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255;p48"/>
          <p:cNvSpPr/>
          <p:nvPr/>
        </p:nvSpPr>
        <p:spPr>
          <a:xfrm>
            <a:off x="3101040" y="4419360"/>
            <a:ext cx="365724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Fira Sans Light"/>
                <a:ea typeface="Fira Sans Light"/>
              </a:rPr>
              <a:t>wout.bittremieux@uantwerpen.be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Google Shape;256;p48"/>
          <p:cNvSpPr/>
          <p:nvPr/>
        </p:nvSpPr>
        <p:spPr>
          <a:xfrm>
            <a:off x="2115360" y="3815640"/>
            <a:ext cx="264240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Fira Sans Light"/>
                <a:ea typeface="Fira Sans Light"/>
              </a:rPr>
              <a:t>@wout@sigmoid.social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0" name="Google Shape;257;p48" descr=""/>
          <p:cNvPicPr/>
          <p:nvPr/>
        </p:nvPicPr>
        <p:blipFill>
          <a:blip r:embed="rId2"/>
          <a:stretch/>
        </p:blipFill>
        <p:spPr>
          <a:xfrm>
            <a:off x="1433520" y="3743640"/>
            <a:ext cx="455040" cy="4842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258;p48" descr=""/>
          <p:cNvPicPr/>
          <p:nvPr/>
        </p:nvPicPr>
        <p:blipFill>
          <a:blip r:embed="rId3"/>
          <a:srcRect l="1561" t="0" r="1570" b="0"/>
          <a:stretch/>
        </p:blipFill>
        <p:spPr>
          <a:xfrm>
            <a:off x="5519880" y="3749040"/>
            <a:ext cx="468360" cy="48348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259;p48"/>
          <p:cNvSpPr/>
          <p:nvPr/>
        </p:nvSpPr>
        <p:spPr>
          <a:xfrm>
            <a:off x="6169320" y="3818880"/>
            <a:ext cx="16696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Fira Sans Light"/>
                <a:ea typeface="Fira Sans Light"/>
              </a:rPr>
              <a:t>bittremieux.be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A MASS SPECTROMETRY EXPERIMENT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oogle Shape;351;p57" descr=""/>
          <p:cNvPicPr/>
          <p:nvPr/>
        </p:nvPicPr>
        <p:blipFill>
          <a:blip r:embed="rId1"/>
          <a:stretch/>
        </p:blipFill>
        <p:spPr>
          <a:xfrm>
            <a:off x="1485720" y="914400"/>
            <a:ext cx="6172200" cy="406368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352;p57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Shuken, S. An Introduction to Mass Spectrometry-Based Proteomics.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Journal of Proteome Research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</a:t>
            </a:r>
            <a:r>
              <a:rPr b="1" lang="en" sz="800" spc="-1" strike="noStrike">
                <a:solidFill>
                  <a:srgbClr val="8b8b8b"/>
                </a:solidFill>
                <a:latin typeface="Fira Sans"/>
                <a:ea typeface="Fira Sans"/>
              </a:rPr>
              <a:t>22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(7), 2151–2171 (2023).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7" name="Google Shape;353;p57"/>
          <p:cNvGrpSpPr/>
          <p:nvPr/>
        </p:nvGrpSpPr>
        <p:grpSpPr>
          <a:xfrm>
            <a:off x="3341520" y="960120"/>
            <a:ext cx="1863000" cy="1426680"/>
            <a:chOff x="3341520" y="960120"/>
            <a:chExt cx="1863000" cy="1426680"/>
          </a:xfrm>
        </p:grpSpPr>
        <p:sp>
          <p:nvSpPr>
            <p:cNvPr id="188" name="Google Shape;354;p57"/>
            <p:cNvSpPr/>
            <p:nvPr/>
          </p:nvSpPr>
          <p:spPr>
            <a:xfrm>
              <a:off x="3341520" y="960120"/>
              <a:ext cx="1862640" cy="120528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9" name="Google Shape;355;p57"/>
            <p:cNvSpPr/>
            <p:nvPr/>
          </p:nvSpPr>
          <p:spPr>
            <a:xfrm>
              <a:off x="3879000" y="2165760"/>
              <a:ext cx="1325520" cy="22104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0" name="Google Shape;356;p57"/>
          <p:cNvSpPr/>
          <p:nvPr/>
        </p:nvSpPr>
        <p:spPr>
          <a:xfrm>
            <a:off x="3461400" y="2434320"/>
            <a:ext cx="2145960" cy="183708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357;p57"/>
          <p:cNvSpPr/>
          <p:nvPr/>
        </p:nvSpPr>
        <p:spPr>
          <a:xfrm>
            <a:off x="5251680" y="1025280"/>
            <a:ext cx="2291040" cy="13615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358;p57"/>
          <p:cNvSpPr/>
          <p:nvPr/>
        </p:nvSpPr>
        <p:spPr>
          <a:xfrm>
            <a:off x="5839920" y="2456280"/>
            <a:ext cx="1862640" cy="201852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3" name="Google Shape;359;p57"/>
          <p:cNvGrpSpPr/>
          <p:nvPr/>
        </p:nvGrpSpPr>
        <p:grpSpPr>
          <a:xfrm>
            <a:off x="1583640" y="4086720"/>
            <a:ext cx="5366880" cy="918000"/>
            <a:chOff x="1583640" y="4086720"/>
            <a:chExt cx="5366880" cy="918000"/>
          </a:xfrm>
        </p:grpSpPr>
        <p:sp>
          <p:nvSpPr>
            <p:cNvPr id="194" name="Google Shape;360;p57"/>
            <p:cNvSpPr/>
            <p:nvPr/>
          </p:nvSpPr>
          <p:spPr>
            <a:xfrm>
              <a:off x="1583640" y="4086720"/>
              <a:ext cx="1590840" cy="91800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Google Shape;361;p57"/>
            <p:cNvSpPr/>
            <p:nvPr/>
          </p:nvSpPr>
          <p:spPr>
            <a:xfrm>
              <a:off x="5422320" y="4497120"/>
              <a:ext cx="1528200" cy="344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6" name="Google Shape;362;p57"/>
            <p:cNvSpPr/>
            <p:nvPr/>
          </p:nvSpPr>
          <p:spPr>
            <a:xfrm>
              <a:off x="3174840" y="4297320"/>
              <a:ext cx="2247120" cy="6807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HOW CAN WE GO FROM SPECTRUM TO PEPTIDE?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Google Shape;368;p58" descr=""/>
          <p:cNvPicPr/>
          <p:nvPr/>
        </p:nvPicPr>
        <p:blipFill>
          <a:blip r:embed="rId1"/>
          <a:srcRect l="0" t="33511" r="59141" b="21687"/>
          <a:stretch/>
        </p:blipFill>
        <p:spPr>
          <a:xfrm>
            <a:off x="2468880" y="1203480"/>
            <a:ext cx="4205880" cy="867600"/>
          </a:xfrm>
          <a:prstGeom prst="rect">
            <a:avLst/>
          </a:prstGeom>
          <a:ln w="0">
            <a:noFill/>
          </a:ln>
        </p:spPr>
      </p:pic>
      <p:pic>
        <p:nvPicPr>
          <p:cNvPr id="199" name="Google Shape;369;p58" descr=""/>
          <p:cNvPicPr/>
          <p:nvPr/>
        </p:nvPicPr>
        <p:blipFill>
          <a:blip r:embed="rId2"/>
          <a:srcRect l="42825" t="0" r="0" b="0"/>
          <a:stretch/>
        </p:blipFill>
        <p:spPr>
          <a:xfrm>
            <a:off x="1629360" y="2249640"/>
            <a:ext cx="5884560" cy="1936440"/>
          </a:xfrm>
          <a:prstGeom prst="rect">
            <a:avLst/>
          </a:prstGeom>
          <a:ln w="0">
            <a:noFill/>
          </a:ln>
        </p:spPr>
      </p:pic>
      <p:sp>
        <p:nvSpPr>
          <p:cNvPr id="200" name="Google Shape;370;p58"/>
          <p:cNvSpPr/>
          <p:nvPr/>
        </p:nvSpPr>
        <p:spPr>
          <a:xfrm>
            <a:off x="1627560" y="2249280"/>
            <a:ext cx="2200320" cy="19353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371;p58"/>
          <p:cNvSpPr/>
          <p:nvPr/>
        </p:nvSpPr>
        <p:spPr>
          <a:xfrm>
            <a:off x="3828600" y="2250360"/>
            <a:ext cx="1252440" cy="19353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372;p58"/>
          <p:cNvSpPr/>
          <p:nvPr/>
        </p:nvSpPr>
        <p:spPr>
          <a:xfrm>
            <a:off x="5081400" y="2250360"/>
            <a:ext cx="2432880" cy="19353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Google Shape;373;p58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Shuken, S. An Introduction to Mass Spectrometry-Based Proteomics.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Journal of Proteome Research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</a:t>
            </a:r>
            <a:r>
              <a:rPr b="1" lang="en" sz="800" spc="-1" strike="noStrike">
                <a:solidFill>
                  <a:srgbClr val="8b8b8b"/>
                </a:solidFill>
                <a:latin typeface="Fira Sans"/>
                <a:ea typeface="Fira Sans"/>
              </a:rPr>
              <a:t>22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(7), 2151–2171 (2023).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SEQUENCE DATABASE SEARCHING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Google Shape;380;p59" descr=""/>
          <p:cNvPicPr/>
          <p:nvPr/>
        </p:nvPicPr>
        <p:blipFill>
          <a:blip r:embed="rId1"/>
          <a:stretch/>
        </p:blipFill>
        <p:spPr>
          <a:xfrm>
            <a:off x="1463040" y="1203480"/>
            <a:ext cx="6217560" cy="310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SEQUENCE DATABASE SEARCHING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386;p60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8228880" cy="381276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387;p60"/>
          <p:cNvSpPr/>
          <p:nvPr/>
        </p:nvSpPr>
        <p:spPr>
          <a:xfrm>
            <a:off x="457200" y="2412720"/>
            <a:ext cx="8228880" cy="2314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Google Shape;388;p60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Shuken, S. An Introduction to Mass Spectrometry-Based Proteomics.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Journal of Proteome Research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</a:t>
            </a:r>
            <a:r>
              <a:rPr b="1" lang="en" sz="800" spc="-1" strike="noStrike">
                <a:solidFill>
                  <a:srgbClr val="8b8b8b"/>
                </a:solidFill>
                <a:latin typeface="Fira Sans"/>
                <a:ea typeface="Fira Sans"/>
              </a:rPr>
              <a:t>22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(7), 2151–2171 (2023).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WHAT IS A GOOD PEPTIDE–SPECTRUM MATCH?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1" name="Google Shape;394;p61"/>
          <p:cNvGrpSpPr/>
          <p:nvPr/>
        </p:nvGrpSpPr>
        <p:grpSpPr>
          <a:xfrm>
            <a:off x="457200" y="822240"/>
            <a:ext cx="8229240" cy="4064040"/>
            <a:chOff x="457200" y="822240"/>
            <a:chExt cx="8229240" cy="4064040"/>
          </a:xfrm>
        </p:grpSpPr>
        <p:pic>
          <p:nvPicPr>
            <p:cNvPr id="212" name="Google Shape;395;p61" descr=""/>
            <p:cNvPicPr/>
            <p:nvPr/>
          </p:nvPicPr>
          <p:blipFill>
            <a:blip r:embed="rId1"/>
            <a:srcRect l="48" t="0" r="48" b="0"/>
            <a:stretch/>
          </p:blipFill>
          <p:spPr>
            <a:xfrm>
              <a:off x="457200" y="1660680"/>
              <a:ext cx="8229240" cy="322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396;p61" descr=""/>
            <p:cNvPicPr/>
            <p:nvPr/>
          </p:nvPicPr>
          <p:blipFill>
            <a:blip r:embed="rId2"/>
            <a:srcRect l="0" t="271" r="0" b="271"/>
            <a:stretch/>
          </p:blipFill>
          <p:spPr>
            <a:xfrm>
              <a:off x="3200400" y="822240"/>
              <a:ext cx="5486040" cy="1206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WHAT IS A GOOD PEPTIDE–SPECTRUM MATCH?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Google Shape;402;p62" descr=""/>
          <p:cNvPicPr/>
          <p:nvPr/>
        </p:nvPicPr>
        <p:blipFill>
          <a:blip r:embed="rId1"/>
          <a:stretch/>
        </p:blipFill>
        <p:spPr>
          <a:xfrm>
            <a:off x="585360" y="1203480"/>
            <a:ext cx="5367960" cy="34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TARGET–DECOY COMPETITION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oogle Shape;408;p63" descr=""/>
          <p:cNvPicPr/>
          <p:nvPr/>
        </p:nvPicPr>
        <p:blipFill>
          <a:blip r:embed="rId1"/>
          <a:stretch/>
        </p:blipFill>
        <p:spPr>
          <a:xfrm>
            <a:off x="0" y="1678320"/>
            <a:ext cx="9143640" cy="206244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409;p63"/>
          <p:cNvSpPr/>
          <p:nvPr/>
        </p:nvSpPr>
        <p:spPr>
          <a:xfrm>
            <a:off x="2608200" y="1678320"/>
            <a:ext cx="2850120" cy="2062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Google Shape;410;p63"/>
          <p:cNvSpPr/>
          <p:nvPr/>
        </p:nvSpPr>
        <p:spPr>
          <a:xfrm>
            <a:off x="5458680" y="1678320"/>
            <a:ext cx="3684960" cy="206244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Google Shape;411;p63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Shuken, S. An Introduction to Mass Spectrometry-Based Proteomics.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Journal of Proteome Research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</a:t>
            </a:r>
            <a:r>
              <a:rPr b="1" lang="en" sz="800" spc="-1" strike="noStrike">
                <a:solidFill>
                  <a:srgbClr val="8b8b8b"/>
                </a:solidFill>
                <a:latin typeface="Fira Sans"/>
                <a:ea typeface="Fira Sans"/>
              </a:rPr>
              <a:t>22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(7), 2151–2171 (2023).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WHAT IS A GOOD PEPTIDE–SPECTRUM MATCH?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Google Shape;417;p64" descr=""/>
          <p:cNvPicPr/>
          <p:nvPr/>
        </p:nvPicPr>
        <p:blipFill>
          <a:blip r:embed="rId1"/>
          <a:stretch/>
        </p:blipFill>
        <p:spPr>
          <a:xfrm>
            <a:off x="592560" y="1203480"/>
            <a:ext cx="5367960" cy="3470040"/>
          </a:xfrm>
          <a:prstGeom prst="rect">
            <a:avLst/>
          </a:prstGeom>
          <a:ln w="0">
            <a:noFill/>
          </a:ln>
        </p:spPr>
      </p:pic>
      <p:pic>
        <p:nvPicPr>
          <p:cNvPr id="223" name="Google Shape;418;p64" descr=""/>
          <p:cNvPicPr/>
          <p:nvPr/>
        </p:nvPicPr>
        <p:blipFill>
          <a:blip r:embed="rId2"/>
          <a:stretch/>
        </p:blipFill>
        <p:spPr>
          <a:xfrm>
            <a:off x="588240" y="1207080"/>
            <a:ext cx="5367240" cy="3470760"/>
          </a:xfrm>
          <a:prstGeom prst="rect">
            <a:avLst/>
          </a:prstGeom>
          <a:ln w="0">
            <a:noFill/>
          </a:ln>
        </p:spPr>
      </p:pic>
      <p:sp>
        <p:nvSpPr>
          <p:cNvPr id="224" name="Google Shape;419;p64"/>
          <p:cNvSpPr/>
          <p:nvPr/>
        </p:nvSpPr>
        <p:spPr>
          <a:xfrm>
            <a:off x="2013480" y="1722600"/>
            <a:ext cx="1041840" cy="2721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da7d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Google Shape;420;p64"/>
          <p:cNvSpPr/>
          <p:nvPr/>
        </p:nvSpPr>
        <p:spPr>
          <a:xfrm>
            <a:off x="2013480" y="2383560"/>
            <a:ext cx="1041840" cy="2721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da7d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Google Shape;421;p64"/>
          <p:cNvSpPr/>
          <p:nvPr/>
        </p:nvSpPr>
        <p:spPr>
          <a:xfrm>
            <a:off x="3473280" y="3011760"/>
            <a:ext cx="1041840" cy="2721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da7d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Google Shape;422;p64"/>
          <p:cNvSpPr/>
          <p:nvPr/>
        </p:nvSpPr>
        <p:spPr>
          <a:xfrm>
            <a:off x="2013480" y="3647160"/>
            <a:ext cx="1041840" cy="2721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da7d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Google Shape;423;p64"/>
          <p:cNvSpPr/>
          <p:nvPr/>
        </p:nvSpPr>
        <p:spPr>
          <a:xfrm>
            <a:off x="2013480" y="4286160"/>
            <a:ext cx="1041840" cy="27216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6da7d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9" name="Google Shape;424;p64"/>
          <p:cNvCxnSpPr/>
          <p:nvPr/>
        </p:nvCxnSpPr>
        <p:spPr>
          <a:xfrm>
            <a:off x="482760" y="4021200"/>
            <a:ext cx="5578560" cy="43920"/>
          </a:xfrm>
          <a:prstGeom prst="straightConnector1">
            <a:avLst/>
          </a:prstGeom>
          <a:ln w="19050">
            <a:solidFill>
              <a:srgbClr val="8b8b8b"/>
            </a:solidFill>
            <a:prstDash val="dash"/>
            <a:round/>
          </a:ln>
        </p:spPr>
      </p:cxnSp>
      <p:pic>
        <p:nvPicPr>
          <p:cNvPr id="230" name="Google Shape;425;p64" descr=""/>
          <p:cNvPicPr/>
          <p:nvPr/>
        </p:nvPicPr>
        <p:blipFill>
          <a:blip r:embed="rId3"/>
          <a:stretch/>
        </p:blipFill>
        <p:spPr>
          <a:xfrm>
            <a:off x="5943600" y="804600"/>
            <a:ext cx="2742840" cy="603000"/>
          </a:xfrm>
          <a:prstGeom prst="rect">
            <a:avLst/>
          </a:prstGeom>
          <a:ln w="0">
            <a:noFill/>
          </a:ln>
        </p:spPr>
      </p:pic>
      <p:grpSp>
        <p:nvGrpSpPr>
          <p:cNvPr id="231" name="Google Shape;426;p64"/>
          <p:cNvGrpSpPr/>
          <p:nvPr/>
        </p:nvGrpSpPr>
        <p:grpSpPr>
          <a:xfrm>
            <a:off x="4942800" y="3113280"/>
            <a:ext cx="973440" cy="72720"/>
            <a:chOff x="4942800" y="3113280"/>
            <a:chExt cx="973440" cy="72720"/>
          </a:xfrm>
        </p:grpSpPr>
        <p:cxnSp>
          <p:nvCxnSpPr>
            <p:cNvPr id="232" name="Google Shape;427;p64"/>
            <p:cNvCxnSpPr/>
            <p:nvPr/>
          </p:nvCxnSpPr>
          <p:spPr>
            <a:xfrm>
              <a:off x="4942800" y="3117240"/>
              <a:ext cx="973800" cy="69120"/>
            </a:xfrm>
            <a:prstGeom prst="straightConnector1">
              <a:avLst/>
            </a:prstGeom>
            <a:ln w="19050">
              <a:solidFill>
                <a:srgbClr val="ee266d"/>
              </a:solidFill>
              <a:prstDash val="dash"/>
              <a:round/>
            </a:ln>
          </p:spPr>
        </p:cxnSp>
        <p:cxnSp>
          <p:nvCxnSpPr>
            <p:cNvPr id="233" name="Google Shape;428;p64"/>
            <p:cNvCxnSpPr/>
            <p:nvPr/>
          </p:nvCxnSpPr>
          <p:spPr>
            <a:xfrm flipV="1">
              <a:off x="4942800" y="3113280"/>
              <a:ext cx="973800" cy="69120"/>
            </a:xfrm>
            <a:prstGeom prst="straightConnector1">
              <a:avLst/>
            </a:prstGeom>
            <a:ln w="19050">
              <a:solidFill>
                <a:srgbClr val="ee266d"/>
              </a:solidFill>
              <a:prstDash val="dash"/>
              <a:round/>
            </a:ln>
          </p:spPr>
        </p:cxnSp>
      </p:grpSp>
      <p:sp>
        <p:nvSpPr>
          <p:cNvPr id="234" name="Google Shape;429;p64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Elias, J. &amp; Gygi, S. Target-Decoy Search Strategy For Increased Confidence in Large-Scale Protein Identifications by Mass Spectrometry.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Nature Methods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</a:t>
            </a:r>
            <a:r>
              <a:rPr b="1" lang="en" sz="800" spc="-1" strike="noStrike">
                <a:solidFill>
                  <a:srgbClr val="8b8b8b"/>
                </a:solidFill>
                <a:latin typeface="Fira Sans"/>
                <a:ea typeface="Fira Sans"/>
              </a:rPr>
              <a:t>4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, 207–214 (2007).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DISTINGUISH BETWEEN TRUE/FALSE POSITIVES?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Google Shape;435;p65" descr=""/>
          <p:cNvPicPr/>
          <p:nvPr/>
        </p:nvPicPr>
        <p:blipFill>
          <a:blip r:embed="rId1"/>
          <a:srcRect l="5985" t="58109" r="52925" b="1641"/>
          <a:stretch/>
        </p:blipFill>
        <p:spPr>
          <a:xfrm>
            <a:off x="2415240" y="1203480"/>
            <a:ext cx="4313160" cy="2982600"/>
          </a:xfrm>
          <a:prstGeom prst="rect">
            <a:avLst/>
          </a:prstGeom>
          <a:ln w="0">
            <a:noFill/>
          </a:ln>
        </p:spPr>
      </p:pic>
      <p:grpSp>
        <p:nvGrpSpPr>
          <p:cNvPr id="237" name="Google Shape;436;p65"/>
          <p:cNvGrpSpPr/>
          <p:nvPr/>
        </p:nvGrpSpPr>
        <p:grpSpPr>
          <a:xfrm>
            <a:off x="5745600" y="3037320"/>
            <a:ext cx="798480" cy="504720"/>
            <a:chOff x="5745600" y="3037320"/>
            <a:chExt cx="798480" cy="504720"/>
          </a:xfrm>
        </p:grpSpPr>
        <p:sp>
          <p:nvSpPr>
            <p:cNvPr id="238" name="Google Shape;437;p65"/>
            <p:cNvSpPr/>
            <p:nvPr/>
          </p:nvSpPr>
          <p:spPr>
            <a:xfrm>
              <a:off x="5745600" y="3037320"/>
              <a:ext cx="798480" cy="25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>
              <a:solidFill>
                <a:srgbClr val="6da7d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Fira Sans Light"/>
                  <a:ea typeface="Fira Sans Light"/>
                </a:rPr>
                <a:t>correct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39" name="Google Shape;438;p65"/>
            <p:cNvCxnSpPr>
              <a:stCxn id="238" idx="2"/>
            </p:cNvCxnSpPr>
            <p:nvPr/>
          </p:nvCxnSpPr>
          <p:spPr>
            <a:xfrm>
              <a:off x="6144840" y="3291120"/>
              <a:ext cx="360" cy="251280"/>
            </a:xfrm>
            <a:prstGeom prst="straightConnector1">
              <a:avLst/>
            </a:prstGeom>
            <a:ln w="19050">
              <a:solidFill>
                <a:srgbClr val="6da7de"/>
              </a:solidFill>
              <a:round/>
              <a:tailEnd len="med" type="triangle" w="med"/>
            </a:ln>
          </p:spPr>
        </p:cxnSp>
      </p:grpSp>
      <p:grpSp>
        <p:nvGrpSpPr>
          <p:cNvPr id="240" name="Google Shape;439;p65"/>
          <p:cNvGrpSpPr/>
          <p:nvPr/>
        </p:nvGrpSpPr>
        <p:grpSpPr>
          <a:xfrm>
            <a:off x="3145320" y="3037320"/>
            <a:ext cx="798480" cy="562680"/>
            <a:chOff x="3145320" y="3037320"/>
            <a:chExt cx="798480" cy="562680"/>
          </a:xfrm>
        </p:grpSpPr>
        <p:sp>
          <p:nvSpPr>
            <p:cNvPr id="241" name="Google Shape;440;p65"/>
            <p:cNvSpPr/>
            <p:nvPr/>
          </p:nvSpPr>
          <p:spPr>
            <a:xfrm>
              <a:off x="3145320" y="3037320"/>
              <a:ext cx="798480" cy="25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>
              <a:solidFill>
                <a:srgbClr val="6da7d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Fira Sans Light"/>
                  <a:ea typeface="Fira Sans Light"/>
                </a:rPr>
                <a:t>decoys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42" name="Google Shape;441;p65"/>
            <p:cNvCxnSpPr>
              <a:stCxn id="241" idx="2"/>
            </p:cNvCxnSpPr>
            <p:nvPr/>
          </p:nvCxnSpPr>
          <p:spPr>
            <a:xfrm>
              <a:off x="3544560" y="3291120"/>
              <a:ext cx="138960" cy="309240"/>
            </a:xfrm>
            <a:prstGeom prst="straightConnector1">
              <a:avLst/>
            </a:prstGeom>
            <a:ln w="19050">
              <a:solidFill>
                <a:srgbClr val="6da7de"/>
              </a:solidFill>
              <a:round/>
              <a:tailEnd len="med" type="triangle" w="med"/>
            </a:ln>
          </p:spPr>
        </p:cxnSp>
      </p:grpSp>
      <p:grpSp>
        <p:nvGrpSpPr>
          <p:cNvPr id="243" name="Google Shape;442;p65"/>
          <p:cNvGrpSpPr/>
          <p:nvPr/>
        </p:nvGrpSpPr>
        <p:grpSpPr>
          <a:xfrm>
            <a:off x="4605120" y="1399680"/>
            <a:ext cx="940320" cy="1031040"/>
            <a:chOff x="4605120" y="1399680"/>
            <a:chExt cx="940320" cy="1031040"/>
          </a:xfrm>
        </p:grpSpPr>
        <p:sp>
          <p:nvSpPr>
            <p:cNvPr id="244" name="Google Shape;443;p65"/>
            <p:cNvSpPr/>
            <p:nvPr/>
          </p:nvSpPr>
          <p:spPr>
            <a:xfrm>
              <a:off x="4605120" y="1399680"/>
              <a:ext cx="940320" cy="414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>
              <a:solidFill>
                <a:srgbClr val="6da7d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Fira Sans Light"/>
                  <a:ea typeface="Fira Sans Light"/>
                </a:rPr>
                <a:t>possibly correct?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45" name="Google Shape;444;p65"/>
            <p:cNvCxnSpPr>
              <a:stCxn id="244" idx="2"/>
            </p:cNvCxnSpPr>
            <p:nvPr/>
          </p:nvCxnSpPr>
          <p:spPr>
            <a:xfrm flipH="1">
              <a:off x="5073480" y="1813680"/>
              <a:ext cx="2160" cy="617400"/>
            </a:xfrm>
            <a:prstGeom prst="straightConnector1">
              <a:avLst/>
            </a:prstGeom>
            <a:ln w="19050">
              <a:solidFill>
                <a:srgbClr val="6da7de"/>
              </a:solidFill>
              <a:round/>
              <a:tailEnd len="med" type="triangle" w="med"/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PU LEARNING TO DETECT TRUE POSITIVES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450;p66" descr=""/>
          <p:cNvPicPr/>
          <p:nvPr/>
        </p:nvPicPr>
        <p:blipFill>
          <a:blip r:embed="rId1"/>
          <a:stretch/>
        </p:blipFill>
        <p:spPr>
          <a:xfrm>
            <a:off x="1714320" y="964440"/>
            <a:ext cx="5715000" cy="4033800"/>
          </a:xfrm>
          <a:prstGeom prst="rect">
            <a:avLst/>
          </a:prstGeom>
          <a:ln w="0">
            <a:noFill/>
          </a:ln>
        </p:spPr>
      </p:pic>
      <p:sp>
        <p:nvSpPr>
          <p:cNvPr id="248" name="Google Shape;451;p66"/>
          <p:cNvSpPr/>
          <p:nvPr/>
        </p:nvSpPr>
        <p:spPr>
          <a:xfrm>
            <a:off x="5171760" y="1319760"/>
            <a:ext cx="1829880" cy="109656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452;p66"/>
          <p:cNvSpPr/>
          <p:nvPr/>
        </p:nvSpPr>
        <p:spPr>
          <a:xfrm rot="20403600">
            <a:off x="4304520" y="2298960"/>
            <a:ext cx="1069920" cy="1224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61200" bIns="612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Google Shape;453;p66"/>
          <p:cNvSpPr/>
          <p:nvPr/>
        </p:nvSpPr>
        <p:spPr>
          <a:xfrm>
            <a:off x="4881240" y="1156320"/>
            <a:ext cx="2269440" cy="16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Machine learning features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63335"/>
              </a:buClr>
              <a:buFont typeface="Fira Sans Ligh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Search engine score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63335"/>
              </a:buClr>
              <a:buFont typeface="Fira Sans Ligh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# matched 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63335"/>
              </a:buClr>
              <a:buFont typeface="Fira Sans Ligh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Δ precursor mass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63335"/>
              </a:buClr>
              <a:buFont typeface="Fira Sans Ligh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Peptide length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463335"/>
              </a:buClr>
              <a:buFont typeface="Fira Sans Light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…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454;p66"/>
          <p:cNvSpPr/>
          <p:nvPr/>
        </p:nvSpPr>
        <p:spPr>
          <a:xfrm>
            <a:off x="4881240" y="2852280"/>
            <a:ext cx="2371320" cy="2124000"/>
          </a:xfrm>
          <a:prstGeom prst="rect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Google Shape;455;p66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Käll, S. Semi-Supervised Learning For Peptide Identification From Shotgun Proteomics Datasets.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Nature Methods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 </a:t>
            </a:r>
            <a:r>
              <a:rPr b="1" lang="en" sz="800" spc="-1" strike="noStrike">
                <a:solidFill>
                  <a:srgbClr val="8b8b8b"/>
                </a:solidFill>
                <a:latin typeface="Fira Sans"/>
                <a:ea typeface="Fira Sans"/>
              </a:rPr>
              <a:t>4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, 923–925 (2007).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PROTEINS ARE BUILDING BLOCKS OF LIFE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oogle Shape;265;p49"/>
          <p:cNvGrpSpPr/>
          <p:nvPr/>
        </p:nvGrpSpPr>
        <p:grpSpPr>
          <a:xfrm>
            <a:off x="1847880" y="1078920"/>
            <a:ext cx="5448240" cy="3419640"/>
            <a:chOff x="1847880" y="1078920"/>
            <a:chExt cx="5448240" cy="3419640"/>
          </a:xfrm>
        </p:grpSpPr>
        <p:pic>
          <p:nvPicPr>
            <p:cNvPr id="135" name="Google Shape;266;p49" descr=""/>
            <p:cNvPicPr/>
            <p:nvPr/>
          </p:nvPicPr>
          <p:blipFill>
            <a:blip r:embed="rId1"/>
            <a:srcRect l="0" t="0" r="43609" b="0"/>
            <a:stretch/>
          </p:blipFill>
          <p:spPr>
            <a:xfrm>
              <a:off x="1847880" y="1078920"/>
              <a:ext cx="5448240" cy="185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Google Shape;267;p49" descr=""/>
            <p:cNvPicPr/>
            <p:nvPr/>
          </p:nvPicPr>
          <p:blipFill>
            <a:blip r:embed="rId2"/>
            <a:srcRect l="56885" t="0" r="0" b="0"/>
            <a:stretch/>
          </p:blipFill>
          <p:spPr>
            <a:xfrm>
              <a:off x="2489040" y="2640960"/>
              <a:ext cx="4165560" cy="1857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7" name="Google Shape;268;p49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8b8b8b"/>
                </a:solidFill>
                <a:uFillTx/>
                <a:latin typeface="Fira Sans Light"/>
                <a:ea typeface="Fira Sans Light"/>
                <a:hlinkClick r:id="rId3"/>
              </a:rPr>
              <a:t>https://www.khanacademy.org/science/ap-biology/gene-expression-and-regulation/translation/a/intro-to-gene-expression-central-dogma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PU LEARNING TO DETECT TRUE POSITIVES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Google Shape;461;p67" descr=""/>
          <p:cNvPicPr/>
          <p:nvPr/>
        </p:nvPicPr>
        <p:blipFill>
          <a:blip r:embed="rId1"/>
          <a:stretch/>
        </p:blipFill>
        <p:spPr>
          <a:xfrm>
            <a:off x="1714320" y="964440"/>
            <a:ext cx="5715000" cy="4033800"/>
          </a:xfrm>
          <a:prstGeom prst="rect">
            <a:avLst/>
          </a:prstGeom>
          <a:ln w="0">
            <a:noFill/>
          </a:ln>
        </p:spPr>
      </p:pic>
      <p:sp>
        <p:nvSpPr>
          <p:cNvPr id="255" name="Google Shape;462;p67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Adams, C. Machine Learning-Based Peptide-Spectrum Match Rescoring Opens Up the Immunopeptidome. </a:t>
            </a:r>
            <a:r>
              <a:rPr b="0" i="1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PROTEOMICS</a:t>
            </a: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, in press (2023).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PU LEARNING FOR OPTIMIZED MS DATA ANALYSIS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36600">
              <a:lnSpc>
                <a:spcPct val="150000"/>
              </a:lnSpc>
              <a:buClr>
                <a:srgbClr val="463335"/>
              </a:buClr>
              <a:buFont typeface="Fira Sans Light"/>
              <a:buChar char="●"/>
            </a:pPr>
            <a:r>
              <a:rPr b="0" lang="en" sz="20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No ground truth during MS/MS spectrum annotation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150000"/>
              </a:lnSpc>
              <a:spcBef>
                <a:spcPts val="1001"/>
              </a:spcBef>
              <a:buClr>
                <a:srgbClr val="463335"/>
              </a:buClr>
              <a:buFont typeface="Fira Sans Light"/>
              <a:buChar char="●"/>
            </a:pPr>
            <a:r>
              <a:rPr b="0" lang="en" sz="20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Target–decoy competition is used to estimate false discovery rates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50000"/>
              </a:lnSpc>
              <a:spcBef>
                <a:spcPts val="1001"/>
              </a:spcBef>
              <a:buClr>
                <a:srgbClr val="463335"/>
              </a:buClr>
              <a:buFont typeface="Fira Sans Light"/>
              <a:buChar char="●"/>
            </a:pPr>
            <a:r>
              <a:rPr b="0" lang="en" sz="20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PU learning increases the accuracy and sensitivity of sequence database searching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buClr>
                <a:srgbClr val="463335"/>
              </a:buClr>
              <a:buFont typeface="Fira Sans Light"/>
              <a:buChar char="●"/>
            </a:pPr>
            <a:r>
              <a:rPr b="0" lang="en" sz="20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Machine learning-derived features boosts PSM rescoring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PROTEINS ARE BUILDING BLOCKS OF LIFE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oogle Shape;274;p50" descr=""/>
          <p:cNvPicPr/>
          <p:nvPr/>
        </p:nvPicPr>
        <p:blipFill>
          <a:blip r:embed="rId1"/>
          <a:srcRect l="14740" t="17363" r="17269" b="0"/>
          <a:stretch/>
        </p:blipFill>
        <p:spPr>
          <a:xfrm>
            <a:off x="1137960" y="1080000"/>
            <a:ext cx="6868080" cy="341604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275;p50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8b8b8b"/>
                </a:solidFill>
                <a:uFillTx/>
                <a:latin typeface="Fira Sans Light"/>
                <a:ea typeface="Fira Sans Light"/>
                <a:hlinkClick r:id="rId2"/>
              </a:rPr>
              <a:t>https://www.khanacademy.org/science/ap-biology/gene-expression-and-regulation/translation/a/intro-to-gene-expression-central-dogma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281;p51"/>
          <p:cNvSpPr/>
          <p:nvPr/>
        </p:nvSpPr>
        <p:spPr>
          <a:xfrm>
            <a:off x="114624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282;p51"/>
          <p:cNvSpPr/>
          <p:nvPr/>
        </p:nvSpPr>
        <p:spPr>
          <a:xfrm>
            <a:off x="1148760" y="3128040"/>
            <a:ext cx="9298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Methionine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83;p51"/>
          <p:cNvSpPr/>
          <p:nvPr/>
        </p:nvSpPr>
        <p:spPr>
          <a:xfrm>
            <a:off x="1397160" y="3506760"/>
            <a:ext cx="4327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Met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Google Shape;284;p51"/>
          <p:cNvSpPr/>
          <p:nvPr/>
        </p:nvSpPr>
        <p:spPr>
          <a:xfrm>
            <a:off x="1464840" y="3895200"/>
            <a:ext cx="2977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M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285;p51"/>
          <p:cNvSpPr/>
          <p:nvPr/>
        </p:nvSpPr>
        <p:spPr>
          <a:xfrm>
            <a:off x="214884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286;p51"/>
          <p:cNvSpPr/>
          <p:nvPr/>
        </p:nvSpPr>
        <p:spPr>
          <a:xfrm>
            <a:off x="2279520" y="3128040"/>
            <a:ext cx="6742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Glycine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287;p51"/>
          <p:cNvSpPr/>
          <p:nvPr/>
        </p:nvSpPr>
        <p:spPr>
          <a:xfrm>
            <a:off x="2416320" y="3506760"/>
            <a:ext cx="4003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Gly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88;p51"/>
          <p:cNvSpPr/>
          <p:nvPr/>
        </p:nvSpPr>
        <p:spPr>
          <a:xfrm>
            <a:off x="2466000" y="3895200"/>
            <a:ext cx="3006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89;p51"/>
          <p:cNvSpPr/>
          <p:nvPr/>
        </p:nvSpPr>
        <p:spPr>
          <a:xfrm>
            <a:off x="315072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90;p51"/>
          <p:cNvSpPr/>
          <p:nvPr/>
        </p:nvSpPr>
        <p:spPr>
          <a:xfrm>
            <a:off x="3281760" y="3128040"/>
            <a:ext cx="6721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Alanine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91;p51"/>
          <p:cNvSpPr/>
          <p:nvPr/>
        </p:nvSpPr>
        <p:spPr>
          <a:xfrm>
            <a:off x="3423960" y="3506760"/>
            <a:ext cx="38844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Ala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292;p51"/>
          <p:cNvSpPr/>
          <p:nvPr/>
        </p:nvSpPr>
        <p:spPr>
          <a:xfrm>
            <a:off x="3478320" y="3895200"/>
            <a:ext cx="2797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293;p51"/>
          <p:cNvSpPr/>
          <p:nvPr/>
        </p:nvSpPr>
        <p:spPr>
          <a:xfrm>
            <a:off x="415368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94;p51"/>
          <p:cNvSpPr/>
          <p:nvPr/>
        </p:nvSpPr>
        <p:spPr>
          <a:xfrm>
            <a:off x="4325760" y="3128040"/>
            <a:ext cx="59076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Serine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95;p51"/>
          <p:cNvSpPr/>
          <p:nvPr/>
        </p:nvSpPr>
        <p:spPr>
          <a:xfrm>
            <a:off x="4426200" y="3506760"/>
            <a:ext cx="3898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Ser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96;p51"/>
          <p:cNvSpPr/>
          <p:nvPr/>
        </p:nvSpPr>
        <p:spPr>
          <a:xfrm>
            <a:off x="4499280" y="3895200"/>
            <a:ext cx="2440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297;p51"/>
          <p:cNvSpPr/>
          <p:nvPr/>
        </p:nvSpPr>
        <p:spPr>
          <a:xfrm>
            <a:off x="515556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Google Shape;298;p51"/>
          <p:cNvSpPr/>
          <p:nvPr/>
        </p:nvSpPr>
        <p:spPr>
          <a:xfrm>
            <a:off x="5253120" y="3128040"/>
            <a:ext cx="7398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Tyrosine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Google Shape;299;p51"/>
          <p:cNvSpPr/>
          <p:nvPr/>
        </p:nvSpPr>
        <p:spPr>
          <a:xfrm>
            <a:off x="5429520" y="3506760"/>
            <a:ext cx="3870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Tyr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300;p51"/>
          <p:cNvSpPr/>
          <p:nvPr/>
        </p:nvSpPr>
        <p:spPr>
          <a:xfrm>
            <a:off x="5488200" y="3895200"/>
            <a:ext cx="2692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Y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Google Shape;301;p51"/>
          <p:cNvSpPr/>
          <p:nvPr/>
        </p:nvSpPr>
        <p:spPr>
          <a:xfrm>
            <a:off x="615708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302;p51"/>
          <p:cNvSpPr/>
          <p:nvPr/>
        </p:nvSpPr>
        <p:spPr>
          <a:xfrm>
            <a:off x="6280920" y="3128040"/>
            <a:ext cx="68724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Leucine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303;p51"/>
          <p:cNvSpPr/>
          <p:nvPr/>
        </p:nvSpPr>
        <p:spPr>
          <a:xfrm>
            <a:off x="6417720" y="3506760"/>
            <a:ext cx="4140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Leu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Google Shape;304;p51"/>
          <p:cNvSpPr/>
          <p:nvPr/>
        </p:nvSpPr>
        <p:spPr>
          <a:xfrm>
            <a:off x="6499440" y="3895200"/>
            <a:ext cx="2502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305;p51"/>
          <p:cNvSpPr/>
          <p:nvPr/>
        </p:nvSpPr>
        <p:spPr>
          <a:xfrm>
            <a:off x="7160400" y="914400"/>
            <a:ext cx="934920" cy="347328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6da7d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Google Shape;306;p51"/>
          <p:cNvSpPr/>
          <p:nvPr/>
        </p:nvSpPr>
        <p:spPr>
          <a:xfrm>
            <a:off x="7258680" y="3128040"/>
            <a:ext cx="73800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Arginine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307;p51"/>
          <p:cNvSpPr/>
          <p:nvPr/>
        </p:nvSpPr>
        <p:spPr>
          <a:xfrm>
            <a:off x="7419240" y="3506760"/>
            <a:ext cx="4165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Arg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308;p51"/>
          <p:cNvSpPr/>
          <p:nvPr/>
        </p:nvSpPr>
        <p:spPr>
          <a:xfrm>
            <a:off x="7493040" y="3895200"/>
            <a:ext cx="2692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63335"/>
                </a:solidFill>
                <a:latin typeface="Fira Sans Light"/>
                <a:ea typeface="Fira Sans Light"/>
              </a:rPr>
              <a:t>R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309;p51"/>
          <p:cNvSpPr/>
          <p:nvPr/>
        </p:nvSpPr>
        <p:spPr>
          <a:xfrm>
            <a:off x="3770280" y="4518360"/>
            <a:ext cx="1918080" cy="528840"/>
          </a:xfrm>
          <a:prstGeom prst="roundRect">
            <a:avLst>
              <a:gd name="adj" fmla="val 16667"/>
            </a:avLst>
          </a:prstGeom>
          <a:solidFill>
            <a:srgbClr val="dedede"/>
          </a:solidFill>
          <a:ln w="19050">
            <a:solidFill>
              <a:srgbClr val="ee266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Fira Sans"/>
                <a:ea typeface="Fira Sans"/>
              </a:rPr>
              <a:t>MGASYLR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oogle Shape;310;p51" descr=""/>
          <p:cNvPicPr/>
          <p:nvPr/>
        </p:nvPicPr>
        <p:blipFill>
          <a:blip r:embed="rId1"/>
          <a:srcRect l="0" t="879" r="0" b="879"/>
          <a:stretch/>
        </p:blipFill>
        <p:spPr>
          <a:xfrm>
            <a:off x="873720" y="1044360"/>
            <a:ext cx="7549200" cy="12697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A PROTEIN SEQUENCE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ea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316;p52" descr=""/>
          <p:cNvPicPr/>
          <p:nvPr/>
        </p:nvPicPr>
        <p:blipFill>
          <a:blip r:embed="rId1"/>
          <a:stretch/>
        </p:blipFill>
        <p:spPr>
          <a:xfrm>
            <a:off x="2000160" y="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173" name="Google Shape;317;p52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DALL-E 3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323;p53" descr=""/>
          <p:cNvPicPr/>
          <p:nvPr/>
        </p:nvPicPr>
        <p:blipFill>
          <a:blip r:embed="rId1"/>
          <a:stretch/>
        </p:blipFill>
        <p:spPr>
          <a:xfrm>
            <a:off x="0" y="-1767960"/>
            <a:ext cx="9143640" cy="69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328;p54" descr=""/>
          <p:cNvPicPr/>
          <p:nvPr/>
        </p:nvPicPr>
        <p:blipFill>
          <a:blip r:embed="rId1"/>
          <a:stretch/>
        </p:blipFill>
        <p:spPr>
          <a:xfrm>
            <a:off x="0" y="-234360"/>
            <a:ext cx="9143640" cy="56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333;p55" descr=""/>
          <p:cNvPicPr/>
          <p:nvPr/>
        </p:nvPicPr>
        <p:blipFill>
          <a:blip r:embed="rId1"/>
          <a:stretch/>
        </p:blipFill>
        <p:spPr>
          <a:xfrm>
            <a:off x="2148840" y="148680"/>
            <a:ext cx="4845960" cy="4845960"/>
          </a:xfrm>
          <a:prstGeom prst="rect">
            <a:avLst/>
          </a:prstGeom>
          <a:ln w="19050">
            <a:solidFill>
              <a:srgbClr val="6da7de"/>
            </a:solidFill>
            <a:round/>
          </a:ln>
        </p:spPr>
      </p:pic>
      <p:sp>
        <p:nvSpPr>
          <p:cNvPr id="177" name="Google Shape;334;p55"/>
          <p:cNvSpPr/>
          <p:nvPr/>
        </p:nvSpPr>
        <p:spPr>
          <a:xfrm>
            <a:off x="0" y="4978440"/>
            <a:ext cx="9143640" cy="1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440" bIns="82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8b8b8b"/>
                </a:solidFill>
                <a:latin typeface="Fira Sans Light"/>
                <a:ea typeface="Fira Sans Light"/>
              </a:rPr>
              <a:t>DALL-E 3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40080" y="0"/>
            <a:ext cx="8046360" cy="80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353d42"/>
                </a:solidFill>
                <a:latin typeface="Fira Sans Medium"/>
                <a:ea typeface="Fira Sans Medium"/>
              </a:rPr>
              <a:t>MEASURING PROTEINS USING MASS SPECTROMETRY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oogle Shape;341;p56" descr=""/>
          <p:cNvPicPr/>
          <p:nvPr/>
        </p:nvPicPr>
        <p:blipFill>
          <a:blip r:embed="rId1"/>
          <a:stretch/>
        </p:blipFill>
        <p:spPr>
          <a:xfrm>
            <a:off x="457200" y="1664280"/>
            <a:ext cx="8229240" cy="322560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342;p56" descr=""/>
          <p:cNvPicPr/>
          <p:nvPr/>
        </p:nvPicPr>
        <p:blipFill>
          <a:blip r:embed="rId2"/>
          <a:srcRect l="0" t="271" r="0" b="271"/>
          <a:stretch/>
        </p:blipFill>
        <p:spPr>
          <a:xfrm>
            <a:off x="3200400" y="822240"/>
            <a:ext cx="5486040" cy="1206720"/>
          </a:xfrm>
          <a:prstGeom prst="rect">
            <a:avLst/>
          </a:prstGeom>
          <a:ln w="0">
            <a:noFill/>
          </a:ln>
        </p:spPr>
      </p:pic>
      <p:grpSp>
        <p:nvGrpSpPr>
          <p:cNvPr id="181" name="Google Shape;343;p56"/>
          <p:cNvGrpSpPr/>
          <p:nvPr/>
        </p:nvGrpSpPr>
        <p:grpSpPr>
          <a:xfrm>
            <a:off x="457200" y="822240"/>
            <a:ext cx="8229240" cy="4064040"/>
            <a:chOff x="457200" y="822240"/>
            <a:chExt cx="8229240" cy="4064040"/>
          </a:xfrm>
        </p:grpSpPr>
        <p:pic>
          <p:nvPicPr>
            <p:cNvPr id="182" name="Google Shape;344;p56" descr=""/>
            <p:cNvPicPr/>
            <p:nvPr/>
          </p:nvPicPr>
          <p:blipFill>
            <a:blip r:embed="rId3"/>
            <a:srcRect l="48" t="0" r="48" b="0"/>
            <a:stretch/>
          </p:blipFill>
          <p:spPr>
            <a:xfrm>
              <a:off x="457200" y="1660680"/>
              <a:ext cx="8229240" cy="322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Google Shape;345;p56" descr=""/>
            <p:cNvPicPr/>
            <p:nvPr/>
          </p:nvPicPr>
          <p:blipFill>
            <a:blip r:embed="rId4"/>
            <a:srcRect l="0" t="271" r="0" b="271"/>
            <a:stretch/>
          </p:blipFill>
          <p:spPr>
            <a:xfrm>
              <a:off x="3200400" y="822240"/>
              <a:ext cx="5486040" cy="1206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ut London City Intelligen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ut London City Intelligen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ut London City Intelligen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LibreOffice/7.6.2.1$Linux_X86_64 LibreOffice_project/60$Build-1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2023-11-14T14:31:34Z</dcterms:modified>
  <cp:revision>1</cp:revision>
  <dc:subject/>
  <dc:title/>
</cp:coreProperties>
</file>